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83" r:id="rId7"/>
    <p:sldId id="264" r:id="rId8"/>
    <p:sldId id="266" r:id="rId9"/>
    <p:sldId id="267" r:id="rId10"/>
    <p:sldId id="271" r:id="rId11"/>
    <p:sldId id="269" r:id="rId12"/>
    <p:sldId id="265" r:id="rId13"/>
    <p:sldId id="270" r:id="rId14"/>
    <p:sldId id="272" r:id="rId15"/>
    <p:sldId id="268" r:id="rId16"/>
    <p:sldId id="273" r:id="rId17"/>
    <p:sldId id="274" r:id="rId18"/>
    <p:sldId id="277" r:id="rId19"/>
    <p:sldId id="278" r:id="rId20"/>
    <p:sldId id="275" r:id="rId21"/>
    <p:sldId id="276" r:id="rId22"/>
    <p:sldId id="279" r:id="rId23"/>
    <p:sldId id="280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65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43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04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5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94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64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0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56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10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75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5342-E24D-4DE3-B4B8-AC2673F8FB84}" type="datetimeFigureOut">
              <a:rPr lang="it-IT" smtClean="0"/>
              <a:t>09/01/2019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F2B-13F3-4F24-8288-18AAFD00DD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67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33" y="836712"/>
            <a:ext cx="899573" cy="9361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83768" y="184482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+mj-lt"/>
              </a:rPr>
              <a:t>Comune di Rubiera</a:t>
            </a:r>
            <a:endParaRPr lang="it-IT" sz="4000" b="1" dirty="0">
              <a:latin typeface="+mj-lt"/>
            </a:endParaRPr>
          </a:p>
        </p:txBody>
      </p:sp>
      <p:sp>
        <p:nvSpPr>
          <p:cNvPr id="9" name="Gallone 8"/>
          <p:cNvSpPr/>
          <p:nvPr/>
        </p:nvSpPr>
        <p:spPr>
          <a:xfrm rot="10800000">
            <a:off x="1042028" y="2564904"/>
            <a:ext cx="7776864" cy="1296144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25649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chemeClr val="bg1"/>
                </a:solidFill>
                <a:latin typeface="+mj-lt"/>
              </a:rPr>
              <a:t>Previsione 2019</a:t>
            </a:r>
            <a:endParaRPr lang="it-IT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494372" cy="16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1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764704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Cantieri </a:t>
            </a:r>
            <a:r>
              <a:rPr lang="it-IT" sz="3200" b="1" dirty="0" smtClean="0"/>
              <a:t>ultimati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Via Paduli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600" dirty="0" smtClean="0"/>
              <a:t>80.000 €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4000" dirty="0"/>
          </a:p>
        </p:txBody>
      </p:sp>
      <p:pic>
        <p:nvPicPr>
          <p:cNvPr id="13314" name="Picture 2" descr="https://scontent-mxp1-1.xx.fbcdn.net/v/t1.0-9/47578790_10218848355068626_5764844858632044544_n.jpg?_nc_cat=104&amp;_nc_ht=scontent-mxp1-1.xx&amp;oh=e3983b99f3dee74e01d11690986c3045&amp;oe=5CC638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88997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2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764704"/>
            <a:ext cx="30963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Cantieri </a:t>
            </a:r>
            <a:r>
              <a:rPr lang="it-IT" sz="3200" b="1" dirty="0" smtClean="0"/>
              <a:t>in via di ultimazione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Casa della Salute</a:t>
            </a:r>
            <a:br>
              <a:rPr lang="it-IT" sz="3200" b="1" dirty="0" smtClean="0"/>
            </a:br>
            <a:r>
              <a:rPr lang="it-IT" sz="3200" b="1" dirty="0" smtClean="0"/>
              <a:t>600.000 €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2400" i="1" dirty="0" smtClean="0"/>
              <a:t>(entro gennaio)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41" y="1052736"/>
            <a:ext cx="5129959" cy="38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5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AutoShape 2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67" y="465138"/>
            <a:ext cx="4788005" cy="352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60375" y="312738"/>
            <a:ext cx="339154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Nuovo magazzino comunale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via Rimini (in posizione strategica per </a:t>
            </a:r>
            <a:br>
              <a:rPr lang="it-IT" sz="2400" b="1" dirty="0" smtClean="0"/>
            </a:br>
            <a:r>
              <a:rPr lang="it-IT" sz="2400" b="1" dirty="0" smtClean="0"/>
              <a:t>Protezione Civile)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22mila euro di affitto all’anno </a:t>
            </a:r>
            <a:br>
              <a:rPr lang="it-IT" dirty="0" smtClean="0"/>
            </a:br>
            <a:r>
              <a:rPr lang="it-IT" dirty="0" smtClean="0"/>
              <a:t>+ IVA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contratto è sottoscrivibile da domani, dopo l’approvazione del bilancio.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04963" y="429309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Questo permetterà, dopo l’assegnazione definitiva, di partire con i lavori della Palestra per l’atletica, 530.000 €.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6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AutoShape 2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0375" y="312738"/>
            <a:ext cx="33915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Novità</a:t>
            </a:r>
            <a:br>
              <a:rPr lang="it-IT" sz="4400" b="1" dirty="0" smtClean="0"/>
            </a:br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sz="4400" b="1" dirty="0" smtClean="0"/>
              <a:t>Skate Park</a:t>
            </a:r>
            <a:br>
              <a:rPr lang="it-IT" sz="4400" b="1" dirty="0" smtClean="0"/>
            </a:br>
            <a:r>
              <a:rPr lang="it-IT" sz="3200" dirty="0" smtClean="0"/>
              <a:t>20.000 €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2290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2737"/>
            <a:ext cx="4498434" cy="33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719161"/>
            <a:ext cx="2160240" cy="23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8" y="3933056"/>
            <a:ext cx="305726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332855" y="5589240"/>
            <a:ext cx="259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Tokyo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733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AutoShape 2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blob:https://web.whatsapp.com/d75ca929-db0b-40a3-9a36-02745a7a7da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0375" y="312738"/>
            <a:ext cx="33915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sz="4400" b="1" dirty="0" smtClean="0"/>
              <a:t/>
            </a:r>
            <a:br>
              <a:rPr lang="it-IT" sz="4400" b="1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4338" name="Picture 2" descr="L'immagine puÃ² contenere: persone in pie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584548" cy="31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content-mxp1-1.xx.fbcdn.net/v/t1.0-9/48326975_10218904816320122_1846047398464323584_n.jpg?_nc_cat=103&amp;_nc_ht=scontent-mxp1-1.xx&amp;oh=3577ece9c612ba14bd81612208bc9680&amp;oe=5CBF56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90" y="692696"/>
            <a:ext cx="3159817" cy="18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95536" y="1196752"/>
            <a:ext cx="2394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Rifacimento recinzione «Valeriani»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100.000 €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/>
              <a:t>22 gennaio - gara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5536" y="3845947"/>
            <a:ext cx="23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Risistemazione tribunetta atletica</a:t>
            </a:r>
            <a:br>
              <a:rPr lang="it-IT" sz="2400" b="1" dirty="0" smtClean="0"/>
            </a:br>
            <a:r>
              <a:rPr lang="it-IT" sz="2400" dirty="0" smtClean="0"/>
              <a:t>7.000 €</a:t>
            </a:r>
            <a:endParaRPr lang="it-IT" dirty="0"/>
          </a:p>
        </p:txBody>
      </p:sp>
      <p:pic>
        <p:nvPicPr>
          <p:cNvPr id="14342" name="Picture 6" descr="Risultati immagini per campo atletica rubi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11" y="4725144"/>
            <a:ext cx="1940346" cy="11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L'immagine puÃ² contenere: spazio all'aper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9" y="4005064"/>
            <a:ext cx="1873124" cy="19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337720" y="4019580"/>
            <a:ext cx="2394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Sostituzione </a:t>
            </a:r>
            <a:br>
              <a:rPr lang="it-IT" sz="2400" b="1" dirty="0" smtClean="0"/>
            </a:br>
            <a:r>
              <a:rPr lang="it-IT" sz="2400" b="1" dirty="0" smtClean="0"/>
              <a:t>tribunetta</a:t>
            </a:r>
            <a:br>
              <a:rPr lang="it-IT" sz="2400" b="1" dirty="0" smtClean="0"/>
            </a:br>
            <a:r>
              <a:rPr lang="it-IT" sz="2400" b="1" dirty="0" smtClean="0"/>
              <a:t>tennis</a:t>
            </a:r>
            <a:br>
              <a:rPr lang="it-IT" sz="2400" b="1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87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99592" y="908720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Nuovo</a:t>
            </a:r>
            <a:r>
              <a:rPr lang="it-IT" sz="3200" dirty="0" smtClean="0"/>
              <a:t> </a:t>
            </a:r>
            <a:br>
              <a:rPr lang="it-IT" sz="3200" dirty="0" smtClean="0"/>
            </a:br>
            <a:r>
              <a:rPr lang="it-IT" sz="3200" dirty="0" smtClean="0"/>
              <a:t>«accordo quadro </a:t>
            </a:r>
            <a:r>
              <a:rPr lang="it-IT" sz="3200" b="1" dirty="0" smtClean="0"/>
              <a:t>asfalti</a:t>
            </a:r>
            <a:r>
              <a:rPr lang="it-IT" sz="3200" dirty="0" smtClean="0"/>
              <a:t>»</a:t>
            </a:r>
            <a:br>
              <a:rPr lang="it-IT" sz="3200" dirty="0" smtClean="0"/>
            </a:br>
            <a:r>
              <a:rPr lang="it-IT" sz="3200" dirty="0" smtClean="0"/>
              <a:t>164.000 €</a:t>
            </a:r>
            <a:endParaRPr lang="it-IT" sz="3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9" y="836712"/>
            <a:ext cx="3457378" cy="23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99592" y="3875564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Parcheggio Stazione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Affidati i lavori</a:t>
            </a:r>
            <a:br>
              <a:rPr lang="it-IT" sz="3200" dirty="0" smtClean="0"/>
            </a:br>
            <a:r>
              <a:rPr lang="it-IT" sz="3200" dirty="0" smtClean="0"/>
              <a:t>78.000 €</a:t>
            </a:r>
            <a:br>
              <a:rPr lang="it-IT" sz="3200" dirty="0" smtClean="0"/>
            </a:br>
            <a:r>
              <a:rPr lang="it-IT" sz="3200" dirty="0" smtClean="0"/>
              <a:t>In partenza</a:t>
            </a:r>
            <a:endParaRPr lang="it-IT" sz="3200" dirty="0"/>
          </a:p>
        </p:txBody>
      </p:sp>
      <p:pic>
        <p:nvPicPr>
          <p:cNvPr id="11267" name="Picture 3" descr="L'immagine puÃ² contenere: spazio all'aper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7" y="3616519"/>
            <a:ext cx="2724697" cy="24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1560" y="620688"/>
            <a:ext cx="458038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1" dirty="0" smtClean="0">
                <a:latin typeface="Calibri" pitchFamily="34" charset="0"/>
              </a:rPr>
              <a:t>Confermate le misure </a:t>
            </a:r>
            <a:br>
              <a:rPr lang="it-IT" sz="2800" b="1" dirty="0" smtClean="0">
                <a:latin typeface="Calibri" pitchFamily="34" charset="0"/>
              </a:rPr>
            </a:br>
            <a:r>
              <a:rPr lang="it-IT" sz="2800" b="1" dirty="0" smtClean="0">
                <a:latin typeface="Calibri" pitchFamily="34" charset="0"/>
              </a:rPr>
              <a:t>per le famiglie:</a:t>
            </a:r>
            <a:r>
              <a:rPr lang="it-IT" sz="2000" dirty="0" smtClean="0">
                <a:latin typeface="Calibri" pitchFamily="34" charset="0"/>
              </a:rPr>
              <a:t/>
            </a:r>
            <a:br>
              <a:rPr lang="it-IT" sz="2000" dirty="0" smtClean="0">
                <a:latin typeface="Calibri" pitchFamily="34" charset="0"/>
              </a:rPr>
            </a:br>
            <a:r>
              <a:rPr lang="it-IT" sz="2000" dirty="0" smtClean="0">
                <a:latin typeface="Calibri" pitchFamily="34" charset="0"/>
              </a:rPr>
              <a:t/>
            </a:r>
            <a:br>
              <a:rPr lang="it-IT" sz="2000" dirty="0" smtClean="0">
                <a:latin typeface="Calibri" pitchFamily="34" charset="0"/>
              </a:rPr>
            </a:br>
            <a:r>
              <a:rPr lang="it-IT" sz="2000" dirty="0" smtClean="0">
                <a:latin typeface="Calibri" pitchFamily="34" charset="0"/>
              </a:rPr>
              <a:t>- </a:t>
            </a:r>
            <a:r>
              <a:rPr lang="it-IT" sz="2000" b="1" dirty="0">
                <a:latin typeface="Calibri" pitchFamily="34" charset="0"/>
              </a:rPr>
              <a:t>5000 €</a:t>
            </a:r>
            <a:r>
              <a:rPr lang="it-IT" sz="2000" dirty="0">
                <a:latin typeface="Calibri" pitchFamily="34" charset="0"/>
              </a:rPr>
              <a:t> Fondo contributi a favore bambini frequentanti </a:t>
            </a:r>
            <a:r>
              <a:rPr lang="it-IT" sz="2000" b="1" dirty="0">
                <a:latin typeface="Calibri" pitchFamily="34" charset="0"/>
              </a:rPr>
              <a:t>corsi di musica</a:t>
            </a:r>
            <a:r>
              <a:rPr lang="it-IT" sz="2000" dirty="0">
                <a:latin typeface="Calibri" pitchFamily="34" charset="0"/>
              </a:rPr>
              <a:t> con classe di reddito bassa</a:t>
            </a:r>
            <a:br>
              <a:rPr lang="it-IT" sz="2000" dirty="0">
                <a:latin typeface="Calibri" pitchFamily="34" charset="0"/>
              </a:rPr>
            </a:br>
            <a:r>
              <a:rPr lang="it-IT" sz="2000" dirty="0">
                <a:latin typeface="Calibri" pitchFamily="34" charset="0"/>
              </a:rPr>
              <a:t>- </a:t>
            </a:r>
            <a:r>
              <a:rPr lang="it-IT" sz="2000" b="1" dirty="0">
                <a:latin typeface="Calibri" pitchFamily="34" charset="0"/>
              </a:rPr>
              <a:t>5000 €</a:t>
            </a:r>
            <a:r>
              <a:rPr lang="it-IT" sz="2000" dirty="0">
                <a:latin typeface="Calibri" pitchFamily="34" charset="0"/>
              </a:rPr>
              <a:t> Fondo contributi a favore bambini e ragazzi che </a:t>
            </a:r>
            <a:r>
              <a:rPr lang="it-IT" sz="2000" b="1" dirty="0">
                <a:latin typeface="Calibri" pitchFamily="34" charset="0"/>
              </a:rPr>
              <a:t>praticano sport</a:t>
            </a:r>
            <a:r>
              <a:rPr lang="it-IT" sz="2000" dirty="0">
                <a:latin typeface="Calibri" pitchFamily="34" charset="0"/>
              </a:rPr>
              <a:t> con classe di reddito bassa.</a:t>
            </a:r>
            <a:br>
              <a:rPr lang="it-IT" sz="2000" dirty="0">
                <a:latin typeface="Calibri" pitchFamily="34" charset="0"/>
              </a:rPr>
            </a:br>
            <a:r>
              <a:rPr lang="it-IT" sz="2000" dirty="0">
                <a:latin typeface="Calibri" pitchFamily="34" charset="0"/>
              </a:rPr>
              <a:t/>
            </a:r>
            <a:br>
              <a:rPr lang="it-IT" sz="2000" dirty="0">
                <a:latin typeface="Calibri" pitchFamily="34" charset="0"/>
              </a:rPr>
            </a:br>
            <a:r>
              <a:rPr lang="it-IT" sz="2000" dirty="0">
                <a:latin typeface="Calibri" pitchFamily="34" charset="0"/>
              </a:rPr>
              <a:t/>
            </a:r>
            <a:br>
              <a:rPr lang="it-IT" sz="2000" dirty="0">
                <a:latin typeface="Calibri" pitchFamily="34" charset="0"/>
              </a:rPr>
            </a:br>
            <a:r>
              <a:rPr lang="it-IT" sz="2000" dirty="0">
                <a:latin typeface="Calibri" pitchFamily="34" charset="0"/>
              </a:rPr>
              <a:t>- </a:t>
            </a:r>
            <a:r>
              <a:rPr lang="it-IT" sz="2000" b="1" dirty="0">
                <a:latin typeface="Calibri" pitchFamily="34" charset="0"/>
              </a:rPr>
              <a:t>35.000 €</a:t>
            </a:r>
            <a:r>
              <a:rPr lang="it-IT" sz="2000" dirty="0">
                <a:latin typeface="Calibri" pitchFamily="34" charset="0"/>
              </a:rPr>
              <a:t> Fondo contributi bambini </a:t>
            </a:r>
            <a:r>
              <a:rPr lang="it-IT" sz="2000" b="1" dirty="0">
                <a:latin typeface="Calibri" pitchFamily="34" charset="0"/>
              </a:rPr>
              <a:t>DSA e </a:t>
            </a:r>
            <a:r>
              <a:rPr lang="it-IT" sz="2000" b="1" dirty="0" err="1">
                <a:latin typeface="Calibri" pitchFamily="34" charset="0"/>
              </a:rPr>
              <a:t>Bes</a:t>
            </a:r>
            <a:r>
              <a:rPr lang="it-IT" sz="2000" dirty="0">
                <a:latin typeface="Calibri" pitchFamily="34" charset="0"/>
              </a:rPr>
              <a:t> con </a:t>
            </a:r>
            <a:r>
              <a:rPr lang="it-IT" sz="2000" dirty="0" err="1">
                <a:latin typeface="Calibri" pitchFamily="34" charset="0"/>
              </a:rPr>
              <a:t>Isee</a:t>
            </a:r>
            <a:r>
              <a:rPr lang="it-IT" sz="2000" dirty="0">
                <a:latin typeface="Calibri" pitchFamily="34" charset="0"/>
              </a:rPr>
              <a:t> sotto i 18mila per doposcuola</a:t>
            </a:r>
            <a:br>
              <a:rPr lang="it-IT" sz="2000" dirty="0">
                <a:latin typeface="Calibri" pitchFamily="34" charset="0"/>
              </a:rPr>
            </a:br>
            <a:r>
              <a:rPr lang="it-IT" sz="2000" dirty="0">
                <a:latin typeface="Calibri" pitchFamily="34" charset="0"/>
              </a:rPr>
              <a:t>- Gratuità progetto scuola-sport</a:t>
            </a:r>
          </a:p>
        </p:txBody>
      </p:sp>
      <p:sp>
        <p:nvSpPr>
          <p:cNvPr id="3" name="Rettangolo 2"/>
          <p:cNvSpPr/>
          <p:nvPr/>
        </p:nvSpPr>
        <p:spPr>
          <a:xfrm>
            <a:off x="5764584" y="1117629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dirty="0" smtClean="0">
                <a:latin typeface="Calibri" pitchFamily="34" charset="0"/>
              </a:rPr>
              <a:t>85mila euro</a:t>
            </a:r>
            <a:br>
              <a:rPr lang="it-IT" sz="3200" b="1" dirty="0" smtClean="0">
                <a:latin typeface="Calibri" pitchFamily="34" charset="0"/>
              </a:rPr>
            </a:br>
            <a:r>
              <a:rPr lang="it-IT" sz="3200" b="1" dirty="0" smtClean="0">
                <a:latin typeface="Calibri" pitchFamily="34" charset="0"/>
              </a:rPr>
              <a:t>Buono 0-6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12" name="Picture 6" descr="Risultati immagini per fam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14" y="2564904"/>
            <a:ext cx="3301663" cy="174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 rot="21104261">
            <a:off x="4435576" y="4446486"/>
            <a:ext cx="3837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Edo SZ" pitchFamily="2" charset="0"/>
              </a:rPr>
              <a:t>Nel 2018:</a:t>
            </a:r>
            <a:br>
              <a:rPr lang="it-IT" sz="2800" b="1" dirty="0" smtClean="0">
                <a:latin typeface="Edo SZ" pitchFamily="2" charset="0"/>
              </a:rPr>
            </a:br>
            <a:r>
              <a:rPr lang="it-IT" sz="2800" b="1" dirty="0" smtClean="0">
                <a:latin typeface="Edo SZ" pitchFamily="2" charset="0"/>
              </a:rPr>
              <a:t>552 contributi</a:t>
            </a:r>
            <a:br>
              <a:rPr lang="it-IT" sz="2800" b="1" dirty="0" smtClean="0">
                <a:latin typeface="Edo SZ" pitchFamily="2" charset="0"/>
              </a:rPr>
            </a:br>
            <a:r>
              <a:rPr lang="it-IT" sz="2800" b="1" dirty="0" smtClean="0">
                <a:latin typeface="Edo SZ" pitchFamily="2" charset="0"/>
              </a:rPr>
              <a:t>erogati</a:t>
            </a:r>
            <a:endParaRPr lang="it-IT" sz="2800" b="1" dirty="0">
              <a:latin typeface="Edo SZ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2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pic>
        <p:nvPicPr>
          <p:cNvPr id="9" name="Picture 2" descr="L'immagine puÃ² contenere: te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91596" cy="56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1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453069" cy="35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" y="3415623"/>
            <a:ext cx="3705207" cy="261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4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6547" y="548679"/>
            <a:ext cx="612569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bilancio 2019 si nota che, rispetto al 2018,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mancano 2,8 milioni di euro tra le entrate tributarie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E’ l’effetto della «sparizione» della Tari.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La Tassa Rifiuti «esce» dal bilancio del Comune, con il passaggio a </a:t>
            </a:r>
            <a:br>
              <a:rPr lang="it-IT" b="1" dirty="0" smtClean="0"/>
            </a:br>
            <a:r>
              <a:rPr lang="it-IT" b="1" dirty="0" smtClean="0"/>
              <a:t>Tariffa Corrispettiva Puntuale.</a:t>
            </a:r>
            <a:br>
              <a:rPr lang="it-IT" b="1" dirty="0" smtClean="0"/>
            </a:br>
            <a:endParaRPr lang="it-IT" b="1" dirty="0" smtClean="0"/>
          </a:p>
          <a:p>
            <a:r>
              <a:rPr lang="it-IT" b="1" dirty="0" smtClean="0"/>
              <a:t>Rimangono a carico del ns. bilancio 45,000 € di sconti, pari all’aumento dei dividendi </a:t>
            </a:r>
            <a:r>
              <a:rPr lang="it-IT" b="1" dirty="0" err="1" smtClean="0"/>
              <a:t>Iren</a:t>
            </a:r>
            <a:r>
              <a:rPr lang="it-IT" b="1" dirty="0" smtClean="0"/>
              <a:t> nell’ultimo triennio.</a:t>
            </a:r>
            <a:endParaRPr lang="it-IT" b="1" dirty="0"/>
          </a:p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 smtClean="0"/>
              <a:t>Le fatture saranno emesse direttamente da </a:t>
            </a:r>
            <a:r>
              <a:rPr lang="it-IT" dirty="0" err="1" smtClean="0"/>
              <a:t>Iren</a:t>
            </a:r>
            <a:r>
              <a:rPr lang="it-IT" dirty="0" smtClean="0"/>
              <a:t> e da loro direttamente incassate. 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Questo dà un beneficio immediato al nostro bilancio: </a:t>
            </a:r>
            <a:br>
              <a:rPr lang="it-IT" dirty="0" smtClean="0"/>
            </a:br>
            <a:r>
              <a:rPr lang="it-IT" b="1" dirty="0" smtClean="0"/>
              <a:t>il Fondo Crediti Dubbia Esigibilità si riduce passando </a:t>
            </a:r>
            <a:br>
              <a:rPr lang="it-IT" b="1" dirty="0" smtClean="0"/>
            </a:br>
            <a:r>
              <a:rPr lang="it-IT" sz="3200" b="1" dirty="0" smtClean="0"/>
              <a:t>da 400.000 € a 190.000€</a:t>
            </a:r>
            <a:br>
              <a:rPr lang="it-IT" sz="32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21506" name="Picture 2" descr="Risultati immagini per ta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07" y="1124744"/>
            <a:ext cx="2857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0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9592" y="404664"/>
            <a:ext cx="792088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Percentuale copertura servizi a domanda </a:t>
            </a:r>
            <a:r>
              <a:rPr lang="it-IT" sz="2400" b="1" dirty="0" err="1" smtClean="0"/>
              <a:t>inviduale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(Quanto di questi servizi si copre con rette e tariffe)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SERVIZIO 	SPESA	ENTRATA	  %                       </a:t>
            </a:r>
            <a:r>
              <a:rPr lang="it-IT" dirty="0" smtClean="0"/>
              <a:t>(migliaia di euro)</a:t>
            </a:r>
            <a:br>
              <a:rPr lang="it-IT" dirty="0" smtClean="0"/>
            </a:br>
            <a:r>
              <a:rPr lang="it-IT" dirty="0" smtClean="0"/>
              <a:t>Refezione</a:t>
            </a:r>
            <a:br>
              <a:rPr lang="it-IT" dirty="0" smtClean="0"/>
            </a:br>
            <a:r>
              <a:rPr lang="it-IT" dirty="0" smtClean="0"/>
              <a:t>Scolastica		805	663	82,35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Corsi </a:t>
            </a:r>
            <a:r>
              <a:rPr lang="it-IT" dirty="0" err="1" smtClean="0"/>
              <a:t>Estrascol</a:t>
            </a:r>
            <a:r>
              <a:rPr lang="it-IT" dirty="0" smtClean="0"/>
              <a:t>.	50,2	14,7	29,27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Impianti sportivi	341	150	43,93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Trasporto </a:t>
            </a:r>
            <a:r>
              <a:rPr lang="it-IT" dirty="0" err="1" smtClean="0"/>
              <a:t>scol</a:t>
            </a:r>
            <a:r>
              <a:rPr lang="it-IT" dirty="0" smtClean="0"/>
              <a:t>.	108	34	31,31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Ill. Votiva		62	62	99,54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Asilo Nido	471	454	96,39 *</a:t>
            </a:r>
            <a:br>
              <a:rPr lang="it-IT" dirty="0" smtClean="0"/>
            </a:br>
            <a:r>
              <a:rPr lang="it-IT" dirty="0" smtClean="0"/>
              <a:t>*Dato reale	942	454	48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100" dirty="0" smtClean="0"/>
              <a:t>*Art, 243 Testo Unico: «il </a:t>
            </a:r>
            <a:r>
              <a:rPr lang="it-IT" sz="1100" dirty="0"/>
              <a:t>costo complessivo della gestione dei servizi a domanda individuale, riferito ai dati della competenza, sia stato coperto con i relativi proventi tariffari e contributi finalizzati in misura non inferiore al 36 per cento, a tale fine i costi di gestione degli asili nido sono calcolati al 50 per cento del loro ammontare</a:t>
            </a:r>
            <a:r>
              <a:rPr lang="it-IT" sz="1100" dirty="0" smtClean="0"/>
              <a:t>;»</a:t>
            </a:r>
            <a:endParaRPr lang="it-IT" dirty="0"/>
          </a:p>
          <a:p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01368" y="3645024"/>
            <a:ext cx="149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74,93%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40249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97" y="951642"/>
            <a:ext cx="6102414" cy="5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430"/>
            <a:ext cx="3009948" cy="118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Novità importanti: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nostro bilancio 2019 deve </a:t>
            </a:r>
            <a:br>
              <a:rPr lang="it-IT" dirty="0" smtClean="0"/>
            </a:br>
            <a:r>
              <a:rPr lang="it-IT" b="1" dirty="0" smtClean="0"/>
              <a:t>garantire solo gli equilibri finanziari da TUEL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entrate totali =  spese totali</a:t>
            </a:r>
            <a:br>
              <a:rPr lang="it-IT" dirty="0" smtClean="0"/>
            </a:br>
            <a:r>
              <a:rPr lang="it-IT" dirty="0" smtClean="0"/>
              <a:t>entrate correnti = spese correnti + rimborso prestiti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Sparisce il «pareggio di bilancio» </a:t>
            </a:r>
            <a:r>
              <a:rPr lang="it-IT" dirty="0" smtClean="0"/>
              <a:t>che imponeva di realizzare un saldo pari a 0 tra entrate e spese escludendo dalle prime gli utilizzi di avanzo e i prestiti attivati per finanziare investimenti.</a:t>
            </a:r>
          </a:p>
          <a:p>
            <a:endParaRPr lang="it-IT" dirty="0"/>
          </a:p>
          <a:p>
            <a:r>
              <a:rPr lang="it-IT" b="1" dirty="0" smtClean="0"/>
              <a:t>E’ la vittoria di una battaglia portata avanti dai Comuni da diversi anni, sancito dalla Corte Costituzionale, confermato dalla Finanziaria.</a:t>
            </a:r>
          </a:p>
          <a:p>
            <a:endParaRPr lang="it-IT" dirty="0"/>
          </a:p>
          <a:p>
            <a:r>
              <a:rPr lang="it-IT" b="1" u="sng" dirty="0" smtClean="0"/>
              <a:t>Si può tornare ad usare l’avanzo per finanziare opere pubbliche senza chiedere deroghe al Governo</a:t>
            </a:r>
            <a:r>
              <a:rPr lang="it-IT" dirty="0" smtClean="0"/>
              <a:t>. </a:t>
            </a:r>
            <a:br>
              <a:rPr lang="it-IT" dirty="0" smtClean="0"/>
            </a:br>
            <a:r>
              <a:rPr lang="it-IT" dirty="0" smtClean="0"/>
              <a:t>E si possono fare anche mutui per investimenti importanti.</a:t>
            </a:r>
            <a:endParaRPr lang="it-IT" dirty="0"/>
          </a:p>
        </p:txBody>
      </p:sp>
      <p:pic>
        <p:nvPicPr>
          <p:cNvPr id="19458" name="Picture 2" descr="Risultati immagini per sindaci c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60" y="1772816"/>
            <a:ext cx="3305098" cy="23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95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Ci sono ancora cose in sospeso…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dirty="0" smtClean="0"/>
              <a:t>Imposta </a:t>
            </a:r>
            <a:r>
              <a:rPr lang="it-IT" sz="3200" b="1" u="sng" dirty="0" smtClean="0"/>
              <a:t>Municipale</a:t>
            </a:r>
            <a:r>
              <a:rPr lang="it-IT" sz="3200" dirty="0" smtClean="0"/>
              <a:t> sui D (capannoni industriali)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4000" b="1" dirty="0" smtClean="0"/>
              <a:t>2.487.000 €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Aliquota 9,8 per mille.</a:t>
            </a:r>
            <a:br>
              <a:rPr lang="it-IT" sz="3200" dirty="0" smtClean="0"/>
            </a:br>
            <a:r>
              <a:rPr lang="it-IT" sz="3200" b="1" dirty="0" smtClean="0"/>
              <a:t>Fino al 7,6 per mille </a:t>
            </a:r>
            <a:br>
              <a:rPr lang="it-IT" sz="3200" b="1" dirty="0" smtClean="0"/>
            </a:br>
            <a:r>
              <a:rPr lang="it-IT" sz="3200" b="1" u="sng" dirty="0" smtClean="0"/>
              <a:t>va allo Stato</a:t>
            </a:r>
            <a:r>
              <a:rPr lang="it-IT" sz="3200" u="sng" dirty="0" smtClean="0"/>
              <a:t>.</a:t>
            </a:r>
            <a:br>
              <a:rPr lang="it-IT" sz="3200" u="sng" dirty="0" smtClean="0"/>
            </a:b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  <p:pic>
        <p:nvPicPr>
          <p:cNvPr id="26626" name="Picture 2" descr="Risultati immagini per capann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7109520" cy="37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2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188640"/>
            <a:ext cx="74888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Scadenza approvazione bilancio di previsione: </a:t>
            </a:r>
            <a:r>
              <a:rPr lang="it-IT" sz="3200" b="1" dirty="0" smtClean="0"/>
              <a:t>febbraio 2019.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Abbiamo intenzione di utilizzare a pieno questa possibilità.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i="1" dirty="0" smtClean="0"/>
              <a:t>La conferma data in Finanziaria ai cambiamenti sulla Finanza Pubblica possono aprire nuovi scenari. </a:t>
            </a: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18966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798959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Variabili in definizione: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1) E’ aumentato il fabbisogno dei </a:t>
            </a:r>
            <a:br>
              <a:rPr lang="it-IT" sz="3200" dirty="0" smtClean="0"/>
            </a:br>
            <a:r>
              <a:rPr lang="it-IT" sz="3200" b="1" dirty="0" smtClean="0"/>
              <a:t>Servizi Sociali dell’Unione su Rubiera</a:t>
            </a:r>
            <a:r>
              <a:rPr lang="it-IT" sz="3200" dirty="0" smtClean="0"/>
              <a:t>, </a:t>
            </a:r>
            <a:br>
              <a:rPr lang="it-IT" sz="3200" dirty="0" smtClean="0"/>
            </a:br>
            <a:r>
              <a:rPr lang="it-IT" sz="3200" dirty="0" smtClean="0"/>
              <a:t>in particolare</a:t>
            </a:r>
            <a:br>
              <a:rPr lang="it-IT" sz="3200" dirty="0" smtClean="0"/>
            </a:br>
            <a:r>
              <a:rPr lang="it-IT" sz="3200" dirty="0" smtClean="0"/>
              <a:t>- aumento delle richieste del servizio di assistenza domiciliare</a:t>
            </a:r>
            <a:br>
              <a:rPr lang="it-IT" sz="3200" dirty="0" smtClean="0"/>
            </a:br>
            <a:r>
              <a:rPr lang="it-IT" sz="3200" dirty="0" smtClean="0"/>
              <a:t>- aumento minori in comunità</a:t>
            </a: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sz="3200" u="sng" dirty="0" smtClean="0"/>
              <a:t>80 mila euro circa</a:t>
            </a:r>
            <a:br>
              <a:rPr lang="it-IT" sz="3200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2023478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798959"/>
            <a:ext cx="74888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Variabili in definizione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2) Andamento del gettito Irpef positivo negli ultimi mesi dell’anno.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3) Andamento delle entrate e maggiori risparmi portano a stimare un avanzo di amministrazione superiore alle previsioni.</a:t>
            </a: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459511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798959"/>
            <a:ext cx="74888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Variabili in definizione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2) Andamento del gettito Irpef positivo negli ultimi mesi dell’anno.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3) Andamento delle entrate e maggiori risparmi portano a stimare un avanzo di amministrazione superiore alle previsioni.</a:t>
            </a:r>
            <a:r>
              <a:rPr lang="it-IT" sz="3200" u="sng" dirty="0" smtClean="0"/>
              <a:t/>
            </a:r>
            <a:br>
              <a:rPr lang="it-IT" sz="3200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32280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798959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Entro febbraio: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- Far fronte alle nuove esigenze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- Verificare la possibilità di una manovra aggiuntiva che permetta un </a:t>
            </a:r>
            <a:r>
              <a:rPr lang="it-IT" sz="3200" b="1" dirty="0" smtClean="0"/>
              <a:t>alleggerimento</a:t>
            </a:r>
            <a:r>
              <a:rPr lang="it-IT" sz="3200" dirty="0" smtClean="0"/>
              <a:t> </a:t>
            </a:r>
            <a:r>
              <a:rPr lang="it-IT" sz="3200" b="1" dirty="0" smtClean="0"/>
              <a:t>del carico fiscale </a:t>
            </a:r>
            <a:r>
              <a:rPr lang="it-IT" sz="3200" dirty="0" smtClean="0"/>
              <a:t>per i redditi più bassi.</a:t>
            </a:r>
            <a:r>
              <a:rPr lang="it-IT" u="sng" dirty="0" smtClean="0"/>
              <a:t/>
            </a:r>
            <a:br>
              <a:rPr lang="it-IT" u="sng" dirty="0" smtClean="0"/>
            </a:br>
            <a:endParaRPr lang="it-IT" u="sng" dirty="0"/>
          </a:p>
        </p:txBody>
      </p:sp>
      <p:pic>
        <p:nvPicPr>
          <p:cNvPr id="27650" name="Picture 2" descr="Risultati immagini per stay tu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58644"/>
            <a:ext cx="2808312" cy="16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5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848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19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pic>
        <p:nvPicPr>
          <p:cNvPr id="2050" name="Picture 2" descr="Risultati immagini per no new ta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1" y="908720"/>
            <a:ext cx="3924495" cy="25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04048" y="908720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 </a:t>
            </a:r>
            <a:r>
              <a:rPr lang="it-IT" sz="3600" b="1" dirty="0" smtClean="0"/>
              <a:t>Rubiera</a:t>
            </a:r>
            <a:r>
              <a:rPr lang="it-IT" sz="3600" dirty="0" smtClean="0"/>
              <a:t>,</a:t>
            </a:r>
            <a:br>
              <a:rPr lang="it-IT" sz="3600" dirty="0" smtClean="0"/>
            </a:br>
            <a:r>
              <a:rPr lang="it-IT" sz="3600" b="1" dirty="0" smtClean="0"/>
              <a:t>nonostante la Finanziaria per il 2019 lo permetta</a:t>
            </a:r>
            <a:r>
              <a:rPr lang="it-IT" sz="3600" dirty="0" smtClean="0"/>
              <a:t>,</a:t>
            </a:r>
            <a:br>
              <a:rPr lang="it-IT" sz="3600" dirty="0" smtClean="0"/>
            </a:br>
            <a:r>
              <a:rPr lang="it-IT" sz="3600" dirty="0" smtClean="0"/>
              <a:t>si sceglie di</a:t>
            </a:r>
            <a:br>
              <a:rPr lang="it-IT" sz="3600" dirty="0" smtClean="0"/>
            </a:br>
            <a:r>
              <a:rPr lang="it-IT" sz="3600" b="1" u="sng" dirty="0" smtClean="0"/>
              <a:t>non aumentare alcuna tassa </a:t>
            </a:r>
            <a:r>
              <a:rPr lang="it-IT" sz="3600" dirty="0" smtClean="0"/>
              <a:t>o</a:t>
            </a:r>
            <a:br>
              <a:rPr lang="it-IT" sz="3600" dirty="0" smtClean="0"/>
            </a:br>
            <a:r>
              <a:rPr lang="it-IT" sz="3600" dirty="0" smtClean="0"/>
              <a:t>tariffa.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69045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1520" y="170280"/>
            <a:ext cx="4572000" cy="693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it-IT" sz="3600" dirty="0" err="1" smtClean="0">
                <a:latin typeface="Calibri" pitchFamily="34" charset="0"/>
              </a:rPr>
              <a:t>Imu</a:t>
            </a:r>
            <a:r>
              <a:rPr lang="it-IT" sz="3600" dirty="0" smtClean="0">
                <a:latin typeface="Calibri" pitchFamily="34" charset="0"/>
              </a:rPr>
              <a:t> uguale al 2014</a:t>
            </a:r>
            <a:br>
              <a:rPr lang="it-IT" sz="3600" dirty="0" smtClean="0">
                <a:latin typeface="Calibri" pitchFamily="34" charset="0"/>
              </a:rPr>
            </a:br>
            <a:endParaRPr lang="it-IT" sz="3600" dirty="0" smtClean="0"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it-IT" sz="3600" dirty="0" smtClean="0">
                <a:latin typeface="Calibri" pitchFamily="34" charset="0"/>
              </a:rPr>
              <a:t>Addizionale Progressiva Irpef - più bassa per i redditi più bassi - uguale al 2014. Esenzione fino a 10mila euro.</a:t>
            </a:r>
            <a:br>
              <a:rPr lang="it-IT" sz="3600" dirty="0" smtClean="0">
                <a:latin typeface="Calibri" pitchFamily="34" charset="0"/>
              </a:rPr>
            </a:br>
            <a:endParaRPr lang="it-IT" sz="3600" dirty="0" smtClean="0"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110000"/>
              <a:buBlip>
                <a:blip r:embed="rId4"/>
              </a:buBlip>
            </a:pPr>
            <a:r>
              <a:rPr lang="it-IT" sz="3600" dirty="0" smtClean="0">
                <a:latin typeface="Calibri" pitchFamily="34" charset="0"/>
              </a:rPr>
              <a:t>Tasi uguale al 2014</a:t>
            </a:r>
            <a:br>
              <a:rPr lang="it-IT" sz="3600" dirty="0" smtClean="0">
                <a:latin typeface="Calibri" pitchFamily="34" charset="0"/>
              </a:rPr>
            </a:br>
            <a:endParaRPr lang="it-IT" sz="3600" dirty="0" smtClean="0"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110000"/>
              <a:buBlip>
                <a:blip r:embed="rId4"/>
              </a:buBlip>
            </a:pPr>
            <a:r>
              <a:rPr lang="it-IT" sz="3600" dirty="0" smtClean="0">
                <a:latin typeface="Calibri" pitchFamily="34" charset="0"/>
              </a:rPr>
              <a:t> </a:t>
            </a:r>
            <a:r>
              <a:rPr lang="it-IT" sz="3600" dirty="0" smtClean="0"/>
              <a:t>Tariffe dei servizi sociali, educativi, sportivi </a:t>
            </a:r>
            <a:r>
              <a:rPr lang="it-IT" sz="3600" b="1" u="sng" dirty="0" smtClean="0"/>
              <a:t>identiche</a:t>
            </a:r>
            <a:endParaRPr lang="it-IT" sz="3600" dirty="0" smtClean="0"/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 smtClean="0"/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endParaRPr lang="it-IT" sz="2800" dirty="0">
              <a:latin typeface="Calibri" pitchFamily="34" charset="0"/>
            </a:endParaRPr>
          </a:p>
        </p:txBody>
      </p:sp>
      <p:pic>
        <p:nvPicPr>
          <p:cNvPr id="9" name="Picture 2" descr="Risultati immagini per no new tax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17" y="3356992"/>
            <a:ext cx="3312397" cy="21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317" y="1340768"/>
            <a:ext cx="388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188640"/>
            <a:ext cx="61206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Appartamento di 98 mq </a:t>
            </a:r>
            <a:r>
              <a:rPr lang="it-IT" b="1" dirty="0" smtClean="0"/>
              <a:t>con </a:t>
            </a:r>
            <a:r>
              <a:rPr lang="it-IT" b="1" dirty="0"/>
              <a:t>autorimessa di 16</a:t>
            </a:r>
            <a:br>
              <a:rPr lang="it-IT" b="1" dirty="0"/>
            </a:br>
            <a:r>
              <a:rPr lang="it-IT" b="1" dirty="0"/>
              <a:t>Rendita catastale: 650 €</a:t>
            </a:r>
            <a:br>
              <a:rPr lang="it-IT" b="1" dirty="0"/>
            </a:br>
            <a:r>
              <a:rPr lang="it-IT" b="1" dirty="0"/>
              <a:t>Canone annuo di locazione: 6.600 </a:t>
            </a:r>
            <a:r>
              <a:rPr lang="it-IT" b="1" dirty="0" smtClean="0"/>
              <a:t>€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Sfitto</a:t>
            </a:r>
            <a:endParaRPr lang="it-IT" b="0" dirty="0" smtClean="0">
              <a:effectLst/>
            </a:endParaRPr>
          </a:p>
          <a:p>
            <a:r>
              <a:rPr lang="it-IT" dirty="0"/>
              <a:t>Irpef: € 75,00 (calcolata su rendita)</a:t>
            </a:r>
            <a:endParaRPr lang="it-IT" b="0" dirty="0" smtClean="0">
              <a:effectLst/>
            </a:endParaRPr>
          </a:p>
          <a:p>
            <a:r>
              <a:rPr lang="it-IT" dirty="0" err="1"/>
              <a:t>Imu</a:t>
            </a:r>
            <a:r>
              <a:rPr lang="it-IT" dirty="0"/>
              <a:t>: € 1.158,00</a:t>
            </a:r>
            <a:endParaRPr lang="it-IT" b="0" dirty="0" smtClean="0">
              <a:effectLst/>
            </a:endParaRPr>
          </a:p>
          <a:p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r>
              <a:rPr lang="it-IT" b="1" dirty="0"/>
              <a:t>Affittato a libero mercato:</a:t>
            </a:r>
            <a:endParaRPr lang="it-IT" b="0" dirty="0" smtClean="0">
              <a:effectLst/>
            </a:endParaRPr>
          </a:p>
          <a:p>
            <a:r>
              <a:rPr lang="it-IT" dirty="0"/>
              <a:t>Irpef: € 1.442,00 (€1.386,00 con l’opzione cedolare secca)</a:t>
            </a:r>
            <a:endParaRPr lang="it-IT" b="0" dirty="0" smtClean="0">
              <a:effectLst/>
            </a:endParaRPr>
          </a:p>
          <a:p>
            <a:r>
              <a:rPr lang="it-IT" dirty="0" err="1"/>
              <a:t>Imu</a:t>
            </a:r>
            <a:r>
              <a:rPr lang="it-IT" dirty="0"/>
              <a:t>: € 1.158,00 </a:t>
            </a:r>
            <a:endParaRPr lang="it-IT" b="0" dirty="0" smtClean="0">
              <a:effectLst/>
            </a:endParaRPr>
          </a:p>
          <a:p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r>
              <a:rPr lang="it-IT" b="1" dirty="0"/>
              <a:t>Affittato a canone concordato:</a:t>
            </a:r>
            <a:endParaRPr lang="it-IT" b="0" dirty="0" smtClean="0">
              <a:effectLst/>
            </a:endParaRPr>
          </a:p>
          <a:p>
            <a:r>
              <a:rPr lang="it-IT" dirty="0"/>
              <a:t>Irpef: € 1.063,00 (€660,00 con l’opzione cedolare secca)</a:t>
            </a:r>
            <a:endParaRPr lang="it-IT" b="0" dirty="0" smtClean="0">
              <a:effectLst/>
            </a:endParaRPr>
          </a:p>
          <a:p>
            <a:r>
              <a:rPr lang="it-IT" dirty="0" err="1"/>
              <a:t>Imu</a:t>
            </a:r>
            <a:r>
              <a:rPr lang="it-IT" dirty="0"/>
              <a:t>: € 803,00</a:t>
            </a:r>
            <a:endParaRPr lang="it-IT" b="0" dirty="0" smtClean="0">
              <a:effectLst/>
            </a:endParaRPr>
          </a:p>
          <a:p>
            <a:r>
              <a:rPr lang="it-IT" b="0" dirty="0" smtClean="0">
                <a:effectLst/>
              </a:rPr>
              <a:t/>
            </a:r>
            <a:br>
              <a:rPr lang="it-IT" b="0" dirty="0" smtClean="0">
                <a:effectLst/>
              </a:rPr>
            </a:br>
            <a:r>
              <a:rPr lang="it-IT" b="1" i="1" dirty="0"/>
              <a:t>Irpef: - € 379,00  (- € 726,00)</a:t>
            </a:r>
            <a:endParaRPr lang="it-IT" b="0" dirty="0" smtClean="0">
              <a:effectLst/>
            </a:endParaRPr>
          </a:p>
          <a:p>
            <a:r>
              <a:rPr lang="it-IT" b="1" i="1" dirty="0" err="1"/>
              <a:t>Imu</a:t>
            </a:r>
            <a:r>
              <a:rPr lang="it-IT" b="1" i="1" dirty="0"/>
              <a:t>: -€ 355,00</a:t>
            </a:r>
            <a:endParaRPr lang="it-IT" b="0" dirty="0" smtClean="0">
              <a:effectLst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434">
            <a:off x="5050105" y="1040351"/>
            <a:ext cx="3696239" cy="125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35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pic>
        <p:nvPicPr>
          <p:cNvPr id="6146" name="Picture 2" descr="L'immagine puÃ² contenere: cielo, albero, pianta e spazio all'aper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620126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764704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Cantieri </a:t>
            </a:r>
            <a:r>
              <a:rPr lang="it-IT" sz="3200" b="1" dirty="0" smtClean="0"/>
              <a:t>ultimati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4000" b="1" dirty="0" smtClean="0"/>
              <a:t>Palestra </a:t>
            </a:r>
            <a:br>
              <a:rPr lang="it-IT" sz="4000" b="1" dirty="0" smtClean="0"/>
            </a:br>
            <a:r>
              <a:rPr lang="it-IT" sz="4000" b="1" dirty="0" smtClean="0"/>
              <a:t>Don </a:t>
            </a:r>
            <a:r>
              <a:rPr lang="it-IT" sz="4000" b="1" dirty="0" err="1" smtClean="0"/>
              <a:t>Andreoli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326.000 €</a:t>
            </a:r>
            <a:br>
              <a:rPr lang="it-IT" sz="4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Miglioramento sismico e riqualificazione della struttura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4899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764704"/>
            <a:ext cx="30963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Cantieri </a:t>
            </a:r>
            <a:r>
              <a:rPr lang="it-IT" sz="3200" b="1" dirty="0" smtClean="0"/>
              <a:t>ultimati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4800" b="1" dirty="0" smtClean="0"/>
              <a:t>Casa Protetta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Miglioramento </a:t>
            </a:r>
            <a:br>
              <a:rPr lang="it-IT" sz="2400" dirty="0" smtClean="0"/>
            </a:br>
            <a:r>
              <a:rPr lang="it-IT" sz="2400" dirty="0" smtClean="0"/>
              <a:t>sismico</a:t>
            </a:r>
            <a:br>
              <a:rPr lang="it-IT" sz="2400" dirty="0" smtClean="0"/>
            </a:br>
            <a:r>
              <a:rPr lang="it-IT" sz="3600" dirty="0" smtClean="0"/>
              <a:t>88.000 €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4000" dirty="0"/>
          </a:p>
        </p:txBody>
      </p:sp>
      <p:pic>
        <p:nvPicPr>
          <p:cNvPr id="9218" name="Picture 2" descr="Nessuna descrizione della foto disponibi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00" y="1700808"/>
            <a:ext cx="58067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0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125247"/>
            <a:ext cx="5436096" cy="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allone 4"/>
          <p:cNvSpPr/>
          <p:nvPr/>
        </p:nvSpPr>
        <p:spPr>
          <a:xfrm rot="10800000">
            <a:off x="4716016" y="6100036"/>
            <a:ext cx="4572508" cy="793453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08104" y="6237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+mj-lt"/>
              </a:rPr>
              <a:t>Bilancio di Previsione 2019</a:t>
            </a:r>
            <a:br>
              <a:rPr lang="it-IT" sz="2000" dirty="0" smtClean="0">
                <a:solidFill>
                  <a:schemeClr val="bg1"/>
                </a:solidFill>
                <a:latin typeface="+mj-lt"/>
              </a:rPr>
            </a:b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Comune di Rubiera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459845"/>
            <a:ext cx="539533" cy="5614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764704"/>
            <a:ext cx="30963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Cantieri </a:t>
            </a:r>
            <a:r>
              <a:rPr lang="it-IT" sz="3200" b="1" dirty="0" smtClean="0"/>
              <a:t>ultimati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Centro Servizi ex Turchi Cesare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600" dirty="0" smtClean="0"/>
              <a:t>97.000 €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4000" dirty="0"/>
          </a:p>
        </p:txBody>
      </p:sp>
      <p:pic>
        <p:nvPicPr>
          <p:cNvPr id="8194" name="Picture 2" descr="https://scontent-mxp1-1.xx.fbcdn.net/v/t1.0-9/36534394_10217526579545064_7871620170945396736_n.jpg?_nc_cat=105&amp;_nc_ht=scontent-mxp1-1.xx&amp;oh=4a05579b8b5a7ec9b96246d6e8f41988&amp;oe=5CC3AE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33" y="119675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3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234</Words>
  <Application>Microsoft Office PowerPoint</Application>
  <PresentationFormat>Presentazione su schermo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Cavallaro</dc:creator>
  <cp:lastModifiedBy>Emanuele Cavallaro</cp:lastModifiedBy>
  <cp:revision>27</cp:revision>
  <dcterms:created xsi:type="dcterms:W3CDTF">2019-01-09T10:24:26Z</dcterms:created>
  <dcterms:modified xsi:type="dcterms:W3CDTF">2019-01-09T18:16:20Z</dcterms:modified>
</cp:coreProperties>
</file>