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it-IT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Fare clic per modificare lo stile del titolo</a:t>
            </a:r>
            <a:endParaRPr b="0" lang="it-IT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71547FF-571F-43E2-8D07-770AE317E404}" type="datetime"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11/02/22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52484E8-559F-4A91-84CA-E59C197A5FDE}" type="slidenum"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stili del testo dello schema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613D509-63B3-475E-9DB5-EB80080AD807}" type="datetime"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11/02/22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2F05805-9D8D-44EB-BFD7-8435AB6DC232}" type="slidenum"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6271920" cy="5017320"/>
          </a:xfrm>
          <a:prstGeom prst="rect">
            <a:avLst/>
          </a:prstGeom>
          <a:ln>
            <a:noFill/>
          </a:ln>
        </p:spPr>
      </p:pic>
      <p:pic>
        <p:nvPicPr>
          <p:cNvPr id="83" name="Immagine 7" descr=""/>
          <p:cNvPicPr/>
          <p:nvPr/>
        </p:nvPicPr>
        <p:blipFill>
          <a:blip r:embed="rId2"/>
          <a:stretch/>
        </p:blipFill>
        <p:spPr>
          <a:xfrm>
            <a:off x="6272280" y="0"/>
            <a:ext cx="5919480" cy="501732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0" y="5017680"/>
            <a:ext cx="12191760" cy="183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Consiglio Comunale del 31/01/2022</a:t>
            </a:r>
            <a:endParaRPr b="0" lang="it-IT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magine 2" descr=""/>
          <p:cNvPicPr/>
          <p:nvPr/>
        </p:nvPicPr>
        <p:blipFill>
          <a:blip r:embed="rId1"/>
          <a:stretch/>
        </p:blipFill>
        <p:spPr>
          <a:xfrm>
            <a:off x="0" y="9720"/>
            <a:ext cx="12191760" cy="684792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2277360" y="253080"/>
            <a:ext cx="655560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nuova sede del Distretto Sociale di Rubiera – Torre dell’orologio 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55160" y="1630800"/>
            <a:ext cx="5175360" cy="3605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Investimento complessivo: 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€ </a:t>
            </a: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1.285.000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Contributo da avanzo di amministrzione «Unione Tresinaro-Secchia»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€ </a:t>
            </a: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205.000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rigenerazione urbana Regione ER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Finanziamento fino a 1 EM 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Intervento già finanziato su annualità 2021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251440" y="37440"/>
            <a:ext cx="768564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Bilancio di Previsione Rapporto Entrate/Spese 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Immagine 1" descr=""/>
          <p:cNvPicPr/>
          <p:nvPr/>
        </p:nvPicPr>
        <p:blipFill>
          <a:blip r:embed="rId1"/>
          <a:stretch/>
        </p:blipFill>
        <p:spPr>
          <a:xfrm>
            <a:off x="173160" y="1097640"/>
            <a:ext cx="6065640" cy="4800600"/>
          </a:xfrm>
          <a:prstGeom prst="rect">
            <a:avLst/>
          </a:prstGeom>
          <a:ln>
            <a:noFill/>
          </a:ln>
        </p:spPr>
      </p:pic>
      <p:pic>
        <p:nvPicPr>
          <p:cNvPr id="128" name="Immagine 2" descr=""/>
          <p:cNvPicPr/>
          <p:nvPr/>
        </p:nvPicPr>
        <p:blipFill>
          <a:blip r:embed="rId2"/>
          <a:stretch/>
        </p:blipFill>
        <p:spPr>
          <a:xfrm>
            <a:off x="6239160" y="1097640"/>
            <a:ext cx="5725440" cy="480060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3976920" y="5288040"/>
            <a:ext cx="715680" cy="336240"/>
          </a:xfrm>
          <a:prstGeom prst="ellipse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9865800" y="4951440"/>
            <a:ext cx="715680" cy="336240"/>
          </a:xfrm>
          <a:prstGeom prst="ellipse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251440" y="37440"/>
            <a:ext cx="768564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AVANZO PRESUNTO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Immagine 4" descr=""/>
          <p:cNvPicPr/>
          <p:nvPr/>
        </p:nvPicPr>
        <p:blipFill>
          <a:blip r:embed="rId1"/>
          <a:stretch/>
        </p:blipFill>
        <p:spPr>
          <a:xfrm>
            <a:off x="1746720" y="756360"/>
            <a:ext cx="8617320" cy="575640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8660880" y="4398840"/>
            <a:ext cx="1703520" cy="3445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2234160" y="283320"/>
            <a:ext cx="824652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Programma investimenti Triennio 2022 – 2024 come da nota di aggiornamento al DUP 19/24 Sezione Strategica e 22/24 Sezione Operativa 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Immagine 4" descr=""/>
          <p:cNvPicPr/>
          <p:nvPr/>
        </p:nvPicPr>
        <p:blipFill>
          <a:blip r:embed="rId1"/>
          <a:stretch/>
        </p:blipFill>
        <p:spPr>
          <a:xfrm>
            <a:off x="2316240" y="1293840"/>
            <a:ext cx="7611120" cy="385992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8686800" y="1909440"/>
            <a:ext cx="1138320" cy="3445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7448760" y="1362240"/>
            <a:ext cx="1138320" cy="3445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4"/>
          <p:cNvSpPr/>
          <p:nvPr/>
        </p:nvSpPr>
        <p:spPr>
          <a:xfrm>
            <a:off x="3801240" y="4227120"/>
            <a:ext cx="1138320" cy="3445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Line 5"/>
          <p:cNvSpPr/>
          <p:nvPr/>
        </p:nvSpPr>
        <p:spPr>
          <a:xfrm>
            <a:off x="5762160" y="2786040"/>
            <a:ext cx="4063320" cy="360"/>
          </a:xfrm>
          <a:prstGeom prst="line">
            <a:avLst/>
          </a:prstGeom>
          <a:ln w="38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Line 6"/>
          <p:cNvSpPr/>
          <p:nvPr/>
        </p:nvSpPr>
        <p:spPr>
          <a:xfrm>
            <a:off x="2723040" y="3085200"/>
            <a:ext cx="1167120" cy="2880"/>
          </a:xfrm>
          <a:prstGeom prst="line">
            <a:avLst/>
          </a:prstGeom>
          <a:ln w="38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Line 7"/>
          <p:cNvSpPr/>
          <p:nvPr/>
        </p:nvSpPr>
        <p:spPr>
          <a:xfrm>
            <a:off x="5060520" y="3387240"/>
            <a:ext cx="4764960" cy="2880"/>
          </a:xfrm>
          <a:prstGeom prst="line">
            <a:avLst/>
          </a:prstGeom>
          <a:ln w="38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Line 8"/>
          <p:cNvSpPr/>
          <p:nvPr/>
        </p:nvSpPr>
        <p:spPr>
          <a:xfrm>
            <a:off x="3306600" y="3657600"/>
            <a:ext cx="6308640" cy="22680"/>
          </a:xfrm>
          <a:prstGeom prst="line">
            <a:avLst/>
          </a:prstGeom>
          <a:ln w="38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9"/>
          <p:cNvSpPr/>
          <p:nvPr/>
        </p:nvSpPr>
        <p:spPr>
          <a:xfrm>
            <a:off x="2658240" y="4777560"/>
            <a:ext cx="1138320" cy="3445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311920" y="143640"/>
            <a:ext cx="768564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Servizi a domanda individuale 2022: definizione tasso di copertura 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Immagine 5" descr=""/>
          <p:cNvPicPr/>
          <p:nvPr/>
        </p:nvPicPr>
        <p:blipFill>
          <a:blip r:embed="rId1"/>
          <a:stretch/>
        </p:blipFill>
        <p:spPr>
          <a:xfrm>
            <a:off x="0" y="759240"/>
            <a:ext cx="12067920" cy="4851000"/>
          </a:xfrm>
          <a:prstGeom prst="rect">
            <a:avLst/>
          </a:prstGeom>
          <a:ln>
            <a:noFill/>
          </a:ln>
        </p:spPr>
      </p:pic>
      <p:pic>
        <p:nvPicPr>
          <p:cNvPr id="87" name="Immagine 6" descr=""/>
          <p:cNvPicPr/>
          <p:nvPr/>
        </p:nvPicPr>
        <p:blipFill>
          <a:blip r:embed="rId2"/>
          <a:stretch/>
        </p:blipFill>
        <p:spPr>
          <a:xfrm>
            <a:off x="0" y="5882400"/>
            <a:ext cx="11990520" cy="76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251440" y="37440"/>
            <a:ext cx="768564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Addizionale Comunale (IRPEF): Approvazione aliquote e soglia di esenzione anno 2022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Immagine 1" descr=""/>
          <p:cNvPicPr/>
          <p:nvPr/>
        </p:nvPicPr>
        <p:blipFill>
          <a:blip r:embed="rId1"/>
          <a:stretch/>
        </p:blipFill>
        <p:spPr>
          <a:xfrm>
            <a:off x="431280" y="1026720"/>
            <a:ext cx="4459320" cy="446724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7043400" y="1026720"/>
            <a:ext cx="4545720" cy="44672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Immagine 3" descr=""/>
          <p:cNvPicPr/>
          <p:nvPr/>
        </p:nvPicPr>
        <p:blipFill>
          <a:blip r:embed="rId2"/>
          <a:stretch/>
        </p:blipFill>
        <p:spPr>
          <a:xfrm>
            <a:off x="7117560" y="2475720"/>
            <a:ext cx="4397760" cy="2561040"/>
          </a:xfrm>
          <a:prstGeom prst="rect">
            <a:avLst/>
          </a:prstGeom>
          <a:ln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862560" y="5823000"/>
            <a:ext cx="3132720" cy="364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SOGLIA ESENZIONE € 12.000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7755120" y="5823000"/>
            <a:ext cx="3132720" cy="3646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SOGLIA ESENZIONE € 12.000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7202880" y="1421280"/>
            <a:ext cx="38642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ADDIZIONALE COMUNALE 2022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6"/>
          <p:cNvSpPr/>
          <p:nvPr/>
        </p:nvSpPr>
        <p:spPr>
          <a:xfrm>
            <a:off x="5522400" y="3174480"/>
            <a:ext cx="889200" cy="77616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7"/>
          <p:cNvSpPr/>
          <p:nvPr/>
        </p:nvSpPr>
        <p:spPr>
          <a:xfrm>
            <a:off x="4767120" y="5868000"/>
            <a:ext cx="2216520" cy="8096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Equilibrio di Bilancio OK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3"/>
          <a:stretch/>
        </p:blipFill>
        <p:spPr>
          <a:xfrm>
            <a:off x="7327440" y="5494320"/>
            <a:ext cx="855000" cy="64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251440" y="37440"/>
            <a:ext cx="768564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Imu – determinazione aliquote 2022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Immagine 6" descr=""/>
          <p:cNvPicPr/>
          <p:nvPr/>
        </p:nvPicPr>
        <p:blipFill>
          <a:blip r:embed="rId1"/>
          <a:stretch/>
        </p:blipFill>
        <p:spPr>
          <a:xfrm>
            <a:off x="2203200" y="756360"/>
            <a:ext cx="7782480" cy="5885640"/>
          </a:xfrm>
          <a:prstGeom prst="rect">
            <a:avLst/>
          </a:prstGeom>
          <a:ln>
            <a:noFill/>
          </a:ln>
        </p:spPr>
      </p:pic>
      <p:pic>
        <p:nvPicPr>
          <p:cNvPr id="100" name="Picture 2" descr=""/>
          <p:cNvPicPr/>
          <p:nvPr/>
        </p:nvPicPr>
        <p:blipFill>
          <a:blip r:embed="rId2"/>
          <a:stretch/>
        </p:blipFill>
        <p:spPr>
          <a:xfrm>
            <a:off x="60840" y="2700000"/>
            <a:ext cx="2327400" cy="174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251440" y="37440"/>
            <a:ext cx="768564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FOCUS TARIP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Immagine 1" descr=""/>
          <p:cNvPicPr/>
          <p:nvPr/>
        </p:nvPicPr>
        <p:blipFill>
          <a:blip r:embed="rId1"/>
          <a:stretch/>
        </p:blipFill>
        <p:spPr>
          <a:xfrm>
            <a:off x="243720" y="882000"/>
            <a:ext cx="5044680" cy="583704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925920" y="2871720"/>
            <a:ext cx="1679040" cy="3445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908640" y="3973320"/>
            <a:ext cx="1609920" cy="3445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5" name="Immagine 2" descr=""/>
          <p:cNvPicPr/>
          <p:nvPr/>
        </p:nvPicPr>
        <p:blipFill>
          <a:blip r:embed="rId2"/>
          <a:stretch/>
        </p:blipFill>
        <p:spPr>
          <a:xfrm>
            <a:off x="5953680" y="1595880"/>
            <a:ext cx="5992200" cy="454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251440" y="37440"/>
            <a:ext cx="768564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FOCUS LOTTA ALL’EVASIONE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Immagine 3" descr=""/>
          <p:cNvPicPr/>
          <p:nvPr/>
        </p:nvPicPr>
        <p:blipFill>
          <a:blip r:embed="rId1"/>
          <a:stretch/>
        </p:blipFill>
        <p:spPr>
          <a:xfrm>
            <a:off x="2251440" y="1000800"/>
            <a:ext cx="7685640" cy="408600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4334760" y="2677680"/>
            <a:ext cx="2897640" cy="4431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3"/>
          <p:cNvSpPr/>
          <p:nvPr/>
        </p:nvSpPr>
        <p:spPr>
          <a:xfrm>
            <a:off x="5368320" y="3299760"/>
            <a:ext cx="2751840" cy="4431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251440" y="37440"/>
            <a:ext cx="768564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FOCUS WELFARE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Immagine 1" descr=""/>
          <p:cNvPicPr/>
          <p:nvPr/>
        </p:nvPicPr>
        <p:blipFill>
          <a:blip r:embed="rId1"/>
          <a:stretch/>
        </p:blipFill>
        <p:spPr>
          <a:xfrm>
            <a:off x="167400" y="1046160"/>
            <a:ext cx="4038480" cy="5265360"/>
          </a:xfrm>
          <a:prstGeom prst="rect">
            <a:avLst/>
          </a:prstGeom>
          <a:ln>
            <a:noFill/>
          </a:ln>
        </p:spPr>
      </p:pic>
      <p:pic>
        <p:nvPicPr>
          <p:cNvPr id="112" name="Immagine 2" descr=""/>
          <p:cNvPicPr/>
          <p:nvPr/>
        </p:nvPicPr>
        <p:blipFill>
          <a:blip r:embed="rId2"/>
          <a:stretch/>
        </p:blipFill>
        <p:spPr>
          <a:xfrm>
            <a:off x="4206240" y="1932120"/>
            <a:ext cx="7463520" cy="1171440"/>
          </a:xfrm>
          <a:prstGeom prst="rect">
            <a:avLst/>
          </a:prstGeom>
          <a:ln>
            <a:noFill/>
          </a:ln>
        </p:spPr>
      </p:pic>
      <p:pic>
        <p:nvPicPr>
          <p:cNvPr id="113" name="Immagine 6" descr=""/>
          <p:cNvPicPr/>
          <p:nvPr/>
        </p:nvPicPr>
        <p:blipFill>
          <a:blip r:embed="rId3"/>
          <a:stretch/>
        </p:blipFill>
        <p:spPr>
          <a:xfrm>
            <a:off x="4206240" y="3103920"/>
            <a:ext cx="7463520" cy="320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251440" y="37440"/>
            <a:ext cx="768564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FOCUS SCUOLA E FAMIGLIE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5" name="Table 2"/>
          <p:cNvGraphicFramePr/>
          <p:nvPr/>
        </p:nvGraphicFramePr>
        <p:xfrm>
          <a:off x="122760" y="1529640"/>
          <a:ext cx="4794120" cy="3697560"/>
        </p:xfrm>
        <a:graphic>
          <a:graphicData uri="http://schemas.openxmlformats.org/drawingml/2006/table">
            <a:tbl>
              <a:tblPr/>
              <a:tblGrid>
                <a:gridCol w="3782520"/>
                <a:gridCol w="1011600"/>
              </a:tblGrid>
              <a:tr h="37044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 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2022 (previsione)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1276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Prodotti di pulizia e spese generali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15.000,00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3544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convenzione ATA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6.000,00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37044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contributo “Progetto affettività”, mediazione culturale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4.000,00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0700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progetti di qualificazione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27.000,00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55188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integrazione sostegni scuola primaria, secondaria di I grado, secondaria di II grado (detratti rimborsi altri Comuni)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270.000,00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4552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Pre post scuola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45.426,00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4120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Mensa e doposcuola Bruchi e Farfalle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95.830,00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2392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Trasporto scolastico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82.000,00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2392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Tempo lungo materna statale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17.600,00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3544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Tempo estivo scuole infanzia statali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7.000,00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31608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SPESA A CARICO DEL COMUNE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569.856,00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</a:tr>
              <a:tr h="263520">
                <a:tc>
                  <a:txBody>
                    <a:bodyPr lIns="7200" rIns="7200" tIns="720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SPESA NETTO ENTRATE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t-IT" sz="13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458.688,00</a:t>
                      </a:r>
                      <a:endParaRPr b="0" lang="it-IT" sz="13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6" name="CustomShape 3"/>
          <p:cNvSpPr/>
          <p:nvPr/>
        </p:nvSpPr>
        <p:spPr>
          <a:xfrm>
            <a:off x="122760" y="783720"/>
            <a:ext cx="479412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SCUOLA STATALE 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5643720" y="5617800"/>
            <a:ext cx="2915280" cy="1112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Musica: € 5.000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Sport: € 5.000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magine 12" descr=""/>
          <p:cNvPicPr/>
          <p:nvPr/>
        </p:nvPicPr>
        <p:blipFill>
          <a:blip r:embed="rId1"/>
          <a:stretch/>
        </p:blipFill>
        <p:spPr>
          <a:xfrm>
            <a:off x="5643720" y="1529640"/>
            <a:ext cx="5924880" cy="580320"/>
          </a:xfrm>
          <a:prstGeom prst="rect">
            <a:avLst/>
          </a:prstGeom>
          <a:ln>
            <a:noFill/>
          </a:ln>
        </p:spPr>
      </p:pic>
      <p:pic>
        <p:nvPicPr>
          <p:cNvPr id="119" name="Immagine 13" descr=""/>
          <p:cNvPicPr/>
          <p:nvPr/>
        </p:nvPicPr>
        <p:blipFill>
          <a:blip r:embed="rId2"/>
          <a:stretch/>
        </p:blipFill>
        <p:spPr>
          <a:xfrm>
            <a:off x="5643720" y="2110680"/>
            <a:ext cx="5924880" cy="334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2251440" y="37440"/>
            <a:ext cx="7685640" cy="614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FOCUS CARO ENERGIA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60880" y="2725920"/>
            <a:ext cx="3812400" cy="2777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Bollette Energetiche del Comune: Stime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510.000 a 680.000 €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+ 170.000 € 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Application>LibreOffice/5.3.3.2$Windows_x86 LibreOffice_project/3d9a8b4b4e538a85e0782bd6c2d430bafe583448</Application>
  <Words>240</Words>
  <Paragraphs>63</Paragraphs>
  <Company>Credito Emiliano SPA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2022-01-27T09:02:44Z</dcterms:created>
  <dc:creator>MURRONE GIAN FRANCO</dc:creator>
  <dc:description/>
  <dc:language>it-IT</dc:language>
  <cp:lastModifiedBy>MURRONE GIAN FRANCO</cp:lastModifiedBy>
  <dcterms:modified xsi:type="dcterms:W3CDTF">2022-01-30T10:47:47Z</dcterms:modified>
  <cp:revision>11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Credito Emiliano SPA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